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60" r:id="rId8"/>
    <p:sldId id="261" r:id="rId9"/>
    <p:sldId id="259" r:id="rId10"/>
    <p:sldId id="262" r:id="rId11"/>
    <p:sldId id="264" r:id="rId12"/>
    <p:sldId id="26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457-CC81-4D61-9B3A-EE9C48A26F5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575B-8CCE-4EC0-918E-B2CE37A4EF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4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457-CC81-4D61-9B3A-EE9C48A26F5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575B-8CCE-4EC0-918E-B2CE37A4EF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8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457-CC81-4D61-9B3A-EE9C48A26F5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575B-8CCE-4EC0-918E-B2CE37A4EF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457-CC81-4D61-9B3A-EE9C48A26F5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575B-8CCE-4EC0-918E-B2CE37A4EF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7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457-CC81-4D61-9B3A-EE9C48A26F5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575B-8CCE-4EC0-918E-B2CE37A4EF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8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457-CC81-4D61-9B3A-EE9C48A26F5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575B-8CCE-4EC0-918E-B2CE37A4EF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7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457-CC81-4D61-9B3A-EE9C48A26F5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575B-8CCE-4EC0-918E-B2CE37A4EF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2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457-CC81-4D61-9B3A-EE9C48A26F5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575B-8CCE-4EC0-918E-B2CE37A4EF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457-CC81-4D61-9B3A-EE9C48A26F5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575B-8CCE-4EC0-918E-B2CE37A4EF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9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457-CC81-4D61-9B3A-EE9C48A26F5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575B-8CCE-4EC0-918E-B2CE37A4EF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B457-CC81-4D61-9B3A-EE9C48A26F5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575B-8CCE-4EC0-918E-B2CE37A4EF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6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B457-CC81-4D61-9B3A-EE9C48A26F5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9575B-8CCE-4EC0-918E-B2CE37A4EF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vo.nl/sites/default/files/2015/04/Tabel%206%20-%20versie%202015%20-%202017%20-%20versie%20januari%202015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Mest en mestwetgeving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066" y="4070680"/>
            <a:ext cx="3814225" cy="25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Stikstofgebruiksruimte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3392502"/>
            <a:ext cx="9522125" cy="2300932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Een bedrijf op zandgrond met beweiding mag 250 kg N per ha bemesten op grasland en 140 N op maisland</a:t>
            </a:r>
            <a:endParaRPr lang="en-US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86" y="1494579"/>
            <a:ext cx="4551343" cy="254743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943199"/>
            <a:ext cx="9384103" cy="51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werkingscoëfficiënt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Niet alle N uit de drijfmest gaat werken.</a:t>
            </a:r>
          </a:p>
          <a:p>
            <a:endParaRPr lang="nl-NL" dirty="0"/>
          </a:p>
          <a:p>
            <a:r>
              <a:rPr lang="nl-NL" dirty="0" smtClean="0"/>
              <a:t>Bij beweiding houdt men rekening met een werking van 45 %</a:t>
            </a:r>
          </a:p>
          <a:p>
            <a:endParaRPr lang="nl-NL" dirty="0"/>
          </a:p>
          <a:p>
            <a:r>
              <a:rPr lang="nl-NL" dirty="0" smtClean="0"/>
              <a:t>Op bedrijven zonder beweiding is dat 60 %</a:t>
            </a:r>
            <a:endParaRPr lang="en-US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2665" y="2044459"/>
            <a:ext cx="6781850" cy="272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Een bedrijf op zandgrond met 10 ha mais en 40 ha grasland met begrazing heeft een stikstofgebruiksruimte van:	</a:t>
            </a:r>
            <a:endParaRPr lang="en-US" dirty="0"/>
          </a:p>
          <a:p>
            <a:pPr marL="457200" lvl="1" indent="0">
              <a:buNone/>
            </a:pPr>
            <a:r>
              <a:rPr lang="nl-NL" dirty="0">
                <a:solidFill>
                  <a:srgbClr val="0070C0"/>
                </a:solidFill>
              </a:rPr>
              <a:t>10 ha mais x 140 kg 		</a:t>
            </a:r>
            <a:r>
              <a:rPr lang="nl-NL" dirty="0" smtClean="0">
                <a:solidFill>
                  <a:srgbClr val="0070C0"/>
                </a:solidFill>
              </a:rPr>
              <a:t>	= </a:t>
            </a:r>
            <a:r>
              <a:rPr lang="nl-NL" dirty="0">
                <a:solidFill>
                  <a:srgbClr val="0070C0"/>
                </a:solidFill>
              </a:rPr>
              <a:t>	  1400 kg N</a:t>
            </a: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nl-NL" dirty="0" smtClean="0">
                <a:solidFill>
                  <a:srgbClr val="0070C0"/>
                </a:solidFill>
              </a:rPr>
              <a:t>40 </a:t>
            </a:r>
            <a:r>
              <a:rPr lang="nl-NL" dirty="0">
                <a:solidFill>
                  <a:srgbClr val="0070C0"/>
                </a:solidFill>
              </a:rPr>
              <a:t>ha grasland x 250 kg 	</a:t>
            </a:r>
            <a:r>
              <a:rPr lang="nl-NL" dirty="0" smtClean="0">
                <a:solidFill>
                  <a:srgbClr val="0070C0"/>
                </a:solidFill>
              </a:rPr>
              <a:t>	=</a:t>
            </a:r>
            <a:r>
              <a:rPr lang="nl-NL" dirty="0">
                <a:solidFill>
                  <a:srgbClr val="0070C0"/>
                </a:solidFill>
              </a:rPr>
              <a:t>	</a:t>
            </a:r>
            <a:r>
              <a:rPr lang="nl-NL" u="sng" dirty="0">
                <a:solidFill>
                  <a:srgbClr val="0070C0"/>
                </a:solidFill>
              </a:rPr>
              <a:t>10000 kg N</a:t>
            </a:r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nl-NL" dirty="0">
                <a:solidFill>
                  <a:srgbClr val="0070C0"/>
                </a:solidFill>
              </a:rPr>
              <a:t>Totaal:					11400 kg 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nl-NL" dirty="0"/>
              <a:t>De dierlijke mest van eigen bedrijf heeft een </a:t>
            </a:r>
            <a:r>
              <a:rPr lang="nl-NL" dirty="0">
                <a:solidFill>
                  <a:srgbClr val="FF0000"/>
                </a:solidFill>
              </a:rPr>
              <a:t>werkingscoëfficiënt van 45 %, </a:t>
            </a:r>
            <a:r>
              <a:rPr lang="nl-NL" dirty="0"/>
              <a:t>dus van de N gebruiksruimte van 11400 kg wordt 45 % van 11500 kg </a:t>
            </a:r>
            <a:r>
              <a:rPr lang="nl-NL" dirty="0" smtClean="0"/>
              <a:t>(11500 = 50 ha x 230 kg N) N </a:t>
            </a:r>
            <a:r>
              <a:rPr lang="nl-NL" dirty="0"/>
              <a:t>uit dierlijke mest = 5175 kg N gebruikt met dierlijke mest; de rest kan aangevuld worden met kunstmest, dat is 6225 kg N</a:t>
            </a:r>
            <a:r>
              <a:rPr lang="nl-NL" dirty="0" smtClean="0"/>
              <a:t>.</a:t>
            </a:r>
          </a:p>
          <a:p>
            <a:endParaRPr lang="en-US" dirty="0"/>
          </a:p>
          <a:p>
            <a:r>
              <a:rPr lang="nl-NL" dirty="0"/>
              <a:t>6225 kg N over 50 ha=124.50  kg N uit kunstmest, dat komt overeen met 124.50/27 x 100= 461 kg </a:t>
            </a:r>
            <a:r>
              <a:rPr lang="nl-NL" dirty="0" err="1"/>
              <a:t>kalkammonsalpeter</a:t>
            </a:r>
            <a:r>
              <a:rPr lang="nl-NL" dirty="0"/>
              <a:t> per ha.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Aanvulling kunstmest per ha bij maximale inzet dierlijke mest op derogatiebedrijven</a:t>
            </a: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" y="2305319"/>
            <a:ext cx="11172247" cy="329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41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bemestingsplan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Meestal maakt (voer) voorlichter het bemestingsplan voor het bedrijf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Plaatsingsruimte dierlijke mest berekenen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Eventueel afvoeren van mest of soms aanvoeren bijlage veebezetting.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Hoeveel naar de mais, wat naar het grasland, aanvulling met kunstmest etc.</a:t>
            </a:r>
          </a:p>
          <a:p>
            <a:pPr lvl="1"/>
            <a:endParaRPr lang="nl-NL" dirty="0"/>
          </a:p>
          <a:p>
            <a:r>
              <a:rPr lang="nl-NL" dirty="0" smtClean="0"/>
              <a:t>Veehouder voert het plan uit!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zit er in mest?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89516"/>
            <a:ext cx="9237453" cy="271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108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 veel mest?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Milieuprobleem !!</a:t>
            </a:r>
          </a:p>
          <a:p>
            <a:endParaRPr lang="nl-NL" dirty="0"/>
          </a:p>
          <a:p>
            <a:pPr lvl="1"/>
            <a:r>
              <a:rPr lang="nl-NL" dirty="0" smtClean="0"/>
              <a:t>Uitspoeling stikstof N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Uitspoeling fosfaat P</a:t>
            </a:r>
            <a:r>
              <a:rPr lang="nl-NL" sz="1400" dirty="0" smtClean="0"/>
              <a:t>2</a:t>
            </a:r>
            <a:r>
              <a:rPr lang="nl-NL" dirty="0" smtClean="0"/>
              <a:t>O</a:t>
            </a:r>
            <a:r>
              <a:rPr lang="nl-NL" sz="1400" dirty="0" smtClean="0"/>
              <a:t>5</a:t>
            </a:r>
          </a:p>
          <a:p>
            <a:pPr lvl="1"/>
            <a:endParaRPr lang="nl-NL" sz="1400" dirty="0" smtClean="0"/>
          </a:p>
          <a:p>
            <a:pPr lvl="1"/>
            <a:r>
              <a:rPr lang="nl-NL" dirty="0" smtClean="0"/>
              <a:t>Vervluchtiging ammoniak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r>
              <a:rPr lang="nl-NL" dirty="0" smtClean="0"/>
              <a:t>Daarom: </a:t>
            </a:r>
            <a:r>
              <a:rPr lang="nl-NL" dirty="0" smtClean="0">
                <a:solidFill>
                  <a:srgbClr val="00B0F0"/>
                </a:solidFill>
              </a:rPr>
              <a:t>mestwetgeving!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9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wetgeving?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uitrijdperiodes: </a:t>
            </a:r>
            <a:endParaRPr lang="en-US" dirty="0"/>
          </a:p>
          <a:p>
            <a:pPr lvl="0"/>
            <a:endParaRPr lang="nl-NL" dirty="0" smtClean="0"/>
          </a:p>
          <a:p>
            <a:pPr lvl="1"/>
            <a:r>
              <a:rPr lang="nl-NL" dirty="0" smtClean="0"/>
              <a:t>bouwland </a:t>
            </a:r>
            <a:r>
              <a:rPr lang="nl-NL" dirty="0"/>
              <a:t>vanaf 1 </a:t>
            </a:r>
            <a:r>
              <a:rPr lang="nl-NL" dirty="0" smtClean="0"/>
              <a:t>februari</a:t>
            </a:r>
          </a:p>
          <a:p>
            <a:pPr lvl="1"/>
            <a:endParaRPr lang="en-US" dirty="0"/>
          </a:p>
          <a:p>
            <a:pPr lvl="1"/>
            <a:r>
              <a:rPr lang="nl-NL" dirty="0"/>
              <a:t>uitrijden en onderwerken in één werkgang: </a:t>
            </a:r>
            <a:r>
              <a:rPr lang="nl-NL" dirty="0" err="1"/>
              <a:t>bouwlandbemester</a:t>
            </a:r>
            <a:r>
              <a:rPr lang="nl-NL" dirty="0" smtClean="0"/>
              <a:t>!</a:t>
            </a:r>
          </a:p>
          <a:p>
            <a:pPr lvl="1"/>
            <a:endParaRPr lang="en-US" dirty="0"/>
          </a:p>
          <a:p>
            <a:r>
              <a:rPr lang="nl-NL" b="1" dirty="0"/>
              <a:t>plaatsingsruimte dierlijke </a:t>
            </a:r>
            <a:r>
              <a:rPr lang="nl-NL" b="1" dirty="0" smtClean="0"/>
              <a:t>mest</a:t>
            </a:r>
          </a:p>
          <a:p>
            <a:endParaRPr lang="en-US" dirty="0"/>
          </a:p>
          <a:p>
            <a:pPr lvl="1"/>
            <a:r>
              <a:rPr lang="nl-NL" dirty="0"/>
              <a:t>Óf stikstof of fosfaat is de beperkende factor</a:t>
            </a:r>
            <a:r>
              <a:rPr lang="nl-NL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nl-NL" dirty="0"/>
              <a:t>Voor derogatiebedrijven 230 kg N (zand) of 250 kg N </a:t>
            </a:r>
            <a:r>
              <a:rPr lang="nl-NL" dirty="0" smtClean="0"/>
              <a:t>klei</a:t>
            </a:r>
          </a:p>
          <a:p>
            <a:pPr lvl="1"/>
            <a:endParaRPr lang="en-US" dirty="0"/>
          </a:p>
          <a:p>
            <a:pPr lvl="1"/>
            <a:r>
              <a:rPr lang="nl-NL" dirty="0"/>
              <a:t>Voor niet derogatiebedrijven 170 kg N per ha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Afbeeldingsresultaat voor bouwlandbemes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Afbeeldingsresultaat voor bouwlandbemest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022" y="556767"/>
            <a:ext cx="3039374" cy="22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derogatiebedrijf met 10 ha mais en 40 ha </a:t>
            </a:r>
            <a:r>
              <a:rPr lang="nl-NL" dirty="0" smtClean="0"/>
              <a:t>grasland: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Mag 50 </a:t>
            </a:r>
            <a:r>
              <a:rPr lang="nl-NL" dirty="0"/>
              <a:t>ha x 230 kg N = 11500 kg N uit dierlijke mest op eigen bedrijf inzetten</a:t>
            </a:r>
            <a:r>
              <a:rPr lang="nl-NL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nl-NL" dirty="0"/>
              <a:t>Aantal ha van het bedrijf x de plaatsingsruimte is de hoeveelheid N, die je maximaal mag inzetten op eigen bedrijf in de vorm van dierlijke mest.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856" y="465305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komt de stikstof norm vandaan?</a:t>
            </a:r>
            <a:br>
              <a:rPr lang="nl-NL" dirty="0" smtClean="0"/>
            </a:b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657" y="1609194"/>
            <a:ext cx="9003731" cy="49645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054" y="1690689"/>
            <a:ext cx="1998926" cy="488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 N normen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Forfaitaire normen: </a:t>
            </a:r>
          </a:p>
          <a:p>
            <a:pPr lvl="1"/>
            <a:r>
              <a:rPr lang="nl-NL" dirty="0" smtClean="0">
                <a:solidFill>
                  <a:srgbClr val="0070C0"/>
                </a:solidFill>
              </a:rPr>
              <a:t>RVO tabellen</a:t>
            </a:r>
          </a:p>
          <a:p>
            <a:pPr lvl="1"/>
            <a:r>
              <a:rPr lang="nl-NL" u="sng" dirty="0">
                <a:hlinkClick r:id="rId2"/>
              </a:rPr>
              <a:t>http://www.rvo.nl/sites/default/files/2015/04/Tabel%206%20-%20versie%202015%20-%202017%20-%</a:t>
            </a:r>
            <a:r>
              <a:rPr lang="nl-NL" u="sng" dirty="0" smtClean="0">
                <a:hlinkClick r:id="rId2"/>
              </a:rPr>
              <a:t>20versie%20januari%202015.pdf</a:t>
            </a:r>
            <a:endParaRPr lang="nl-NL" u="sng" dirty="0" smtClean="0"/>
          </a:p>
          <a:p>
            <a:pPr lvl="1"/>
            <a:endParaRPr lang="nl-NL" dirty="0"/>
          </a:p>
          <a:p>
            <a:r>
              <a:rPr lang="nl-NL" dirty="0" smtClean="0"/>
              <a:t>8500 liter en ureum getal van 22</a:t>
            </a:r>
            <a:endParaRPr lang="nl-NL" dirty="0"/>
          </a:p>
          <a:p>
            <a:r>
              <a:rPr lang="nl-NL" dirty="0" smtClean="0"/>
              <a:t>119 kg N dierlijke mest per jaar</a:t>
            </a:r>
          </a:p>
          <a:p>
            <a:endParaRPr lang="nl-NL" dirty="0"/>
          </a:p>
          <a:p>
            <a:r>
              <a:rPr lang="nl-NL" dirty="0" smtClean="0"/>
              <a:t>Of : </a:t>
            </a:r>
          </a:p>
          <a:p>
            <a:pPr lvl="1"/>
            <a:r>
              <a:rPr lang="nl-NL" dirty="0" smtClean="0">
                <a:solidFill>
                  <a:srgbClr val="0070C0"/>
                </a:solidFill>
              </a:rPr>
              <a:t>N excretienormen uit BEX van het bedrijf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8303" y="1690688"/>
            <a:ext cx="5052000" cy="28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3238" cy="1489554"/>
          </a:xfrm>
        </p:spPr>
        <p:txBody>
          <a:bodyPr/>
          <a:lstStyle/>
          <a:p>
            <a:r>
              <a:rPr lang="nl-NL" dirty="0" smtClean="0"/>
              <a:t>Soms is fosfaat de beperkende factor: </a:t>
            </a:r>
            <a:r>
              <a:rPr lang="nl-NL" dirty="0" smtClean="0">
                <a:solidFill>
                  <a:srgbClr val="00B0F0"/>
                </a:solidFill>
              </a:rPr>
              <a:t>fosfaatgebruiksruimte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2068"/>
            <a:ext cx="10515600" cy="34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321</Words>
  <Application>Microsoft Office PowerPoint</Application>
  <PresentationFormat>Aangepast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Mest en mestwetgeving</vt:lpstr>
      <vt:lpstr>Het bemestingsplan</vt:lpstr>
      <vt:lpstr>Wat zit er in mest?</vt:lpstr>
      <vt:lpstr>Te veel mest?</vt:lpstr>
      <vt:lpstr>Welke wetgeving?</vt:lpstr>
      <vt:lpstr>Voorbeeld</vt:lpstr>
      <vt:lpstr>Waar komt de stikstof norm vandaan? </vt:lpstr>
      <vt:lpstr>Bron N normen</vt:lpstr>
      <vt:lpstr>Soms is fosfaat de beperkende factor: fosfaatgebruiksruimte</vt:lpstr>
      <vt:lpstr>Stikstofgebruiksruimte</vt:lpstr>
      <vt:lpstr>werkingscoëfficiënt</vt:lpstr>
      <vt:lpstr>voorbeeld</vt:lpstr>
      <vt:lpstr>Aanvulling kunstmest per ha bij maximale inzet dierlijke mest op derogatiebedrijven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Wied Hendrix</dc:creator>
  <cp:lastModifiedBy>Wied Hendrix</cp:lastModifiedBy>
  <cp:revision>12</cp:revision>
  <dcterms:created xsi:type="dcterms:W3CDTF">2016-03-07T08:15:01Z</dcterms:created>
  <dcterms:modified xsi:type="dcterms:W3CDTF">2016-03-14T11:05:26Z</dcterms:modified>
</cp:coreProperties>
</file>